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F5C5CE-5CF1-49DB-A23C-6281B5D7238A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F20089-AE02-4575-987D-54F1E7C724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Object &amp; Direct Object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 take the place of nouns. </a:t>
            </a:r>
          </a:p>
          <a:p>
            <a:endParaRPr lang="en-US" dirty="0" smtClean="0"/>
          </a:p>
          <a:p>
            <a:r>
              <a:rPr lang="en-US" dirty="0" smtClean="0"/>
              <a:t>They have different forms depending on how they are being used in a sentence. </a:t>
            </a:r>
          </a:p>
          <a:p>
            <a:endParaRPr lang="en-US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: Ana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amgia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Replace Ana with ____________. </a:t>
            </a:r>
          </a:p>
          <a:p>
            <a:r>
              <a:rPr lang="en-US" dirty="0" smtClean="0"/>
              <a:t>____________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simpática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acuerdas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295400"/>
            <a:ext cx="24224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pronouns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7927" y="4114800"/>
            <a:ext cx="1130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ella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572000"/>
            <a:ext cx="1130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ella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67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all of the subject pronouns in the chart below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acuerdas</a:t>
            </a:r>
            <a:r>
              <a:rPr lang="en-US" dirty="0"/>
              <a:t>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24060"/>
              </p:ext>
            </p:extLst>
          </p:nvPr>
        </p:nvGraphicFramePr>
        <p:xfrm>
          <a:off x="1447800" y="3124200"/>
          <a:ext cx="6096000" cy="2194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4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can be followed by __________ _________, the person or thing receiving the action of the verb. </a:t>
            </a:r>
          </a:p>
          <a:p>
            <a:endParaRPr lang="en-US" dirty="0"/>
          </a:p>
          <a:p>
            <a:r>
              <a:rPr lang="en-US" dirty="0" err="1" smtClean="0"/>
              <a:t>Modelo</a:t>
            </a:r>
            <a:r>
              <a:rPr lang="en-US" dirty="0" smtClean="0"/>
              <a:t>: Rafaela pone </a:t>
            </a:r>
            <a:r>
              <a:rPr lang="en-US" b="1" dirty="0" smtClean="0"/>
              <a:t>la mesa=</a:t>
            </a:r>
          </a:p>
          <a:p>
            <a:endParaRPr lang="en-US" b="1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: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sopa</a:t>
            </a:r>
            <a:r>
              <a:rPr lang="en-US" b="1" dirty="0" smtClean="0"/>
              <a:t> =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objects &amp; Direct object pronouns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86871" y="1447800"/>
            <a:ext cx="14574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direct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818620"/>
            <a:ext cx="16482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objects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51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direct object </a:t>
            </a:r>
            <a:r>
              <a:rPr lang="en-US" dirty="0" smtClean="0"/>
              <a:t>can be a ________ or a ___________. 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direct object pronouns </a:t>
            </a:r>
            <a:r>
              <a:rPr lang="en-US" dirty="0" smtClean="0"/>
              <a:t>to avoid repeating nouns that have already been mentioned. </a:t>
            </a:r>
          </a:p>
          <a:p>
            <a:endParaRPr lang="en-US" dirty="0" smtClean="0"/>
          </a:p>
          <a:p>
            <a:r>
              <a:rPr lang="en-US" dirty="0" smtClean="0"/>
              <a:t>The pronouns MUST agree with the nouns they stand for. (Ex: Masculine and singular)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 objects &amp; Direct object pronouns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3406" y="1447800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noun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897842"/>
            <a:ext cx="19495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pronoun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3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214710"/>
              </p:ext>
            </p:extLst>
          </p:nvPr>
        </p:nvGraphicFramePr>
        <p:xfrm>
          <a:off x="457200" y="1828800"/>
          <a:ext cx="8229600" cy="1112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MASCULINE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FEMINIE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(him,</a:t>
                      </a:r>
                      <a:r>
                        <a:rPr lang="en-US" baseline="0" dirty="0" smtClean="0"/>
                        <a:t> 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(her, it)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(them)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(them)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 objects &amp; Direct object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4290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Modelo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b="1" dirty="0" smtClean="0"/>
              <a:t>el flan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_____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pedir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Direct object pronouns go ____________ the conjugated verb.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17200" y="4953000"/>
            <a:ext cx="11095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before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0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there is an infinitive (unconjugated verb) in the sentence, the pronouns go </a:t>
            </a:r>
            <a:r>
              <a:rPr lang="en-US" dirty="0" smtClean="0">
                <a:solidFill>
                  <a:srgbClr val="FF0000"/>
                </a:solidFill>
              </a:rPr>
              <a:t>BEFORE the conjugated verb</a:t>
            </a:r>
            <a:r>
              <a:rPr lang="en-US" dirty="0" smtClean="0"/>
              <a:t>, OR they are </a:t>
            </a:r>
            <a:r>
              <a:rPr lang="en-US" dirty="0" smtClean="0">
                <a:solidFill>
                  <a:srgbClr val="00B050"/>
                </a:solidFill>
              </a:rPr>
              <a:t>attached to the END of the infinitive. 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prepara</a:t>
            </a:r>
            <a:r>
              <a:rPr lang="en-US" dirty="0" smtClean="0"/>
              <a:t>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sándwiches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_______ </a:t>
            </a:r>
            <a:r>
              <a:rPr lang="en-US" dirty="0" err="1" smtClean="0"/>
              <a:t>preparo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r>
              <a:rPr lang="en-US" dirty="0" err="1" smtClean="0"/>
              <a:t>Modelo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</a:t>
            </a:r>
            <a:r>
              <a:rPr lang="en-US" b="1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Mi</a:t>
            </a:r>
            <a:r>
              <a:rPr lang="en-US" dirty="0" smtClean="0"/>
              <a:t> padre ______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preparar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preparar</a:t>
            </a:r>
            <a:r>
              <a:rPr lang="en-US" dirty="0" smtClean="0"/>
              <a:t>___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 objects &amp; Direct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62854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con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correcto</a:t>
            </a:r>
            <a:r>
              <a:rPr lang="en-US" dirty="0" smtClean="0"/>
              <a:t> de </a:t>
            </a:r>
            <a:r>
              <a:rPr lang="en-US" dirty="0" err="1" smtClean="0"/>
              <a:t>complemento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1. ¿Comes </a:t>
            </a:r>
            <a:r>
              <a:rPr lang="en-US" dirty="0" err="1" smtClean="0"/>
              <a:t>huevos</a:t>
            </a:r>
            <a:r>
              <a:rPr lang="en-US" dirty="0" smtClean="0"/>
              <a:t> en el </a:t>
            </a:r>
            <a:r>
              <a:rPr lang="en-US" dirty="0" err="1" smtClean="0"/>
              <a:t>desayuno</a:t>
            </a:r>
            <a:r>
              <a:rPr lang="en-US" dirty="0" smtClean="0"/>
              <a:t>?</a:t>
            </a:r>
          </a:p>
          <a:p>
            <a:pPr lvl="1">
              <a:lnSpc>
                <a:spcPct val="170000"/>
              </a:lnSpc>
            </a:pPr>
            <a:r>
              <a:rPr lang="en-US" dirty="0" err="1" smtClean="0"/>
              <a:t>Sí</a:t>
            </a:r>
            <a:r>
              <a:rPr lang="en-US" dirty="0" smtClean="0"/>
              <a:t>, ___________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2. ¿</a:t>
            </a:r>
            <a:r>
              <a:rPr lang="en-US" dirty="0" err="1" smtClean="0"/>
              <a:t>Pides</a:t>
            </a:r>
            <a:r>
              <a:rPr lang="en-US" dirty="0" smtClean="0"/>
              <a:t> </a:t>
            </a:r>
            <a:r>
              <a:rPr lang="en-US" dirty="0" err="1" smtClean="0"/>
              <a:t>tocino</a:t>
            </a:r>
            <a:r>
              <a:rPr lang="en-US" dirty="0" smtClean="0"/>
              <a:t> con los </a:t>
            </a:r>
            <a:r>
              <a:rPr lang="en-US" dirty="0" err="1" smtClean="0"/>
              <a:t>huevos</a:t>
            </a:r>
            <a:r>
              <a:rPr lang="en-US" dirty="0" smtClean="0"/>
              <a:t>?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No, </a:t>
            </a:r>
            <a:r>
              <a:rPr lang="en-US" dirty="0" err="1" smtClean="0"/>
              <a:t>nunca</a:t>
            </a:r>
            <a:r>
              <a:rPr lang="en-US" dirty="0" smtClean="0"/>
              <a:t> ________ </a:t>
            </a:r>
            <a:r>
              <a:rPr lang="en-US" dirty="0" err="1" smtClean="0"/>
              <a:t>pido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3. ¿Tomas </a:t>
            </a:r>
            <a:r>
              <a:rPr lang="en-US" dirty="0" err="1" smtClean="0"/>
              <a:t>leche</a:t>
            </a:r>
            <a:r>
              <a:rPr lang="en-US" dirty="0" smtClean="0"/>
              <a:t> en el </a:t>
            </a:r>
            <a:r>
              <a:rPr lang="en-US" dirty="0" err="1" smtClean="0"/>
              <a:t>desayuno</a:t>
            </a:r>
            <a:r>
              <a:rPr lang="en-US" dirty="0" smtClean="0"/>
              <a:t>?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No, </a:t>
            </a:r>
            <a:r>
              <a:rPr lang="en-US" dirty="0" err="1" smtClean="0"/>
              <a:t>nunca</a:t>
            </a:r>
            <a:r>
              <a:rPr lang="en-US" dirty="0" smtClean="0"/>
              <a:t> ______ </a:t>
            </a:r>
            <a:r>
              <a:rPr lang="en-US" dirty="0" err="1" smtClean="0"/>
              <a:t>tomo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4. ¿Comes </a:t>
            </a:r>
            <a:r>
              <a:rPr lang="en-US" dirty="0" err="1" smtClean="0"/>
              <a:t>naranjas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? </a:t>
            </a:r>
          </a:p>
          <a:p>
            <a:pPr lvl="1">
              <a:lnSpc>
                <a:spcPct val="170000"/>
              </a:lnSpc>
            </a:pP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siempre</a:t>
            </a:r>
            <a:r>
              <a:rPr lang="en-US" dirty="0" smtClean="0"/>
              <a:t> ______ </a:t>
            </a:r>
            <a:r>
              <a:rPr lang="en-US" dirty="0" err="1" smtClean="0"/>
              <a:t>como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</a:t>
            </a:r>
            <a:r>
              <a:rPr lang="en-US" dirty="0" err="1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362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Direct Object &amp; Direct Object Pronouns</vt:lpstr>
      <vt:lpstr>¿Te acuerdas? </vt:lpstr>
      <vt:lpstr>¿Te acuerdas? </vt:lpstr>
      <vt:lpstr>Direct objects &amp; Direct object pronouns</vt:lpstr>
      <vt:lpstr>Direct objects &amp; Direct object pronouns</vt:lpstr>
      <vt:lpstr>Direct objects &amp; Direct object pronouns</vt:lpstr>
      <vt:lpstr>Direct objects &amp; Direct object pronouns</vt:lpstr>
      <vt:lpstr>Vamos a practicar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&amp; Direct Object Pronouns</dc:title>
  <dc:creator>Ellen Holmes</dc:creator>
  <cp:lastModifiedBy>Ellen Holmes</cp:lastModifiedBy>
  <cp:revision>8</cp:revision>
  <dcterms:created xsi:type="dcterms:W3CDTF">2013-01-16T15:31:34Z</dcterms:created>
  <dcterms:modified xsi:type="dcterms:W3CDTF">2013-01-16T16:08:09Z</dcterms:modified>
</cp:coreProperties>
</file>