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01CD-7ACB-4A2A-B591-CCCF7B983A4D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CE02-2ACE-47E5-A4A8-6576852E73AB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01CD-7ACB-4A2A-B591-CCCF7B983A4D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CE02-2ACE-47E5-A4A8-6576852E7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01CD-7ACB-4A2A-B591-CCCF7B983A4D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CE02-2ACE-47E5-A4A8-6576852E7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01CD-7ACB-4A2A-B591-CCCF7B983A4D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CE02-2ACE-47E5-A4A8-6576852E7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01CD-7ACB-4A2A-B591-CCCF7B983A4D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CE02-2ACE-47E5-A4A8-6576852E73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01CD-7ACB-4A2A-B591-CCCF7B983A4D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CE02-2ACE-47E5-A4A8-6576852E7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01CD-7ACB-4A2A-B591-CCCF7B983A4D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CE02-2ACE-47E5-A4A8-6576852E7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01CD-7ACB-4A2A-B591-CCCF7B983A4D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CE02-2ACE-47E5-A4A8-6576852E7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01CD-7ACB-4A2A-B591-CCCF7B983A4D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CE02-2ACE-47E5-A4A8-6576852E73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01CD-7ACB-4A2A-B591-CCCF7B983A4D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CE02-2ACE-47E5-A4A8-6576852E73AB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01CD-7ACB-4A2A-B591-CCCF7B983A4D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CE02-2ACE-47E5-A4A8-6576852E73AB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1601CD-7ACB-4A2A-B591-CCCF7B983A4D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237CE02-2ACE-47E5-A4A8-6576852E73A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Verbs with reflexive pronouns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español</a:t>
            </a:r>
            <a:r>
              <a:rPr lang="en-US" dirty="0" smtClean="0"/>
              <a:t>- </a:t>
            </a:r>
            <a:r>
              <a:rPr lang="en-US" dirty="0" err="1" smtClean="0"/>
              <a:t>Gramática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368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acuerdas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definite articles? </a:t>
            </a:r>
          </a:p>
          <a:p>
            <a:r>
              <a:rPr lang="en-US" dirty="0" smtClean="0"/>
              <a:t>In Spanish definite articles mean = __________</a:t>
            </a:r>
          </a:p>
          <a:p>
            <a:r>
              <a:rPr lang="en-US" dirty="0" smtClean="0"/>
              <a:t>They have different forms that agree in ________________ and ____________________. 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426230"/>
              </p:ext>
            </p:extLst>
          </p:nvPr>
        </p:nvGraphicFramePr>
        <p:xfrm>
          <a:off x="1295400" y="4038600"/>
          <a:ext cx="6096000" cy="10972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Singular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Plural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444836" y="1905000"/>
            <a:ext cx="77136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the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44373" y="2321004"/>
            <a:ext cx="15055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gender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1200" y="2644169"/>
            <a:ext cx="16514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number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2851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the subject and object of a verb are the ____________, a _____________ ____________ can be used. </a:t>
            </a:r>
          </a:p>
          <a:p>
            <a:r>
              <a:rPr lang="en-US" dirty="0" smtClean="0"/>
              <a:t>(Meaning the person or subject is doing the action to themselves.)</a:t>
            </a:r>
          </a:p>
          <a:p>
            <a:r>
              <a:rPr lang="en-US" dirty="0" smtClean="0"/>
              <a:t>The reflexive pronoun show that the ____________ acts upon itself. When you conjugate a verb with a reflexive pronoun, include the reflexive pronoun that agrees with the ____________.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with reflexive pronouns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7.1 vocabulary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43600" y="533400"/>
            <a:ext cx="12121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same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33800" y="990600"/>
            <a:ext cx="186333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reflexive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34761" y="990600"/>
            <a:ext cx="18004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pronoun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82232" y="3200400"/>
            <a:ext cx="151996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subject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22248" y="5257800"/>
            <a:ext cx="151996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subject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953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with reflexive pronouns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8500149"/>
              </p:ext>
            </p:extLst>
          </p:nvPr>
        </p:nvGraphicFramePr>
        <p:xfrm>
          <a:off x="381000" y="2286000"/>
          <a:ext cx="8229600" cy="16560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Yo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Nosotros</a:t>
                      </a:r>
                      <a:r>
                        <a:rPr lang="en-US" b="0" dirty="0" smtClean="0"/>
                        <a:t>(as)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Vosotros</a:t>
                      </a:r>
                      <a:r>
                        <a:rPr lang="en-US" dirty="0" smtClean="0"/>
                        <a:t>(as)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Él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Ella</a:t>
                      </a:r>
                    </a:p>
                    <a:p>
                      <a:r>
                        <a:rPr lang="en-US" dirty="0" err="1" smtClean="0"/>
                        <a:t>Usted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Ellas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Ustedes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69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with reflexive pronouns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: Let’s conjugate </a:t>
            </a:r>
            <a:r>
              <a:rPr lang="en-US" dirty="0" err="1" smtClean="0"/>
              <a:t>lavarse</a:t>
            </a:r>
            <a:r>
              <a:rPr lang="en-US" dirty="0" smtClean="0"/>
              <a:t> (to wash) for all subjects 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302984"/>
              </p:ext>
            </p:extLst>
          </p:nvPr>
        </p:nvGraphicFramePr>
        <p:xfrm>
          <a:off x="1219200" y="2819400"/>
          <a:ext cx="6096000" cy="16560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Yo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Nosotros</a:t>
                      </a:r>
                      <a:r>
                        <a:rPr lang="en-US" b="0" dirty="0" smtClean="0"/>
                        <a:t>(as)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Vosotros</a:t>
                      </a:r>
                      <a:r>
                        <a:rPr lang="en-US" dirty="0" smtClean="0"/>
                        <a:t>(as)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Él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Ella</a:t>
                      </a:r>
                    </a:p>
                    <a:p>
                      <a:r>
                        <a:rPr lang="en-US" dirty="0" err="1" smtClean="0"/>
                        <a:t>Usted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Ellas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Ustedes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94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76600" y="152400"/>
            <a:ext cx="5486400" cy="65849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____________ ____________ can go </a:t>
            </a:r>
            <a:r>
              <a:rPr lang="en-US" dirty="0" smtClean="0">
                <a:solidFill>
                  <a:srgbClr val="FF0000"/>
                </a:solidFill>
              </a:rPr>
              <a:t>BEFORE a conjugated verb</a:t>
            </a:r>
            <a:r>
              <a:rPr lang="en-US" dirty="0" smtClean="0"/>
              <a:t>, or can be joined to the END of an _____________.</a:t>
            </a:r>
          </a:p>
          <a:p>
            <a:r>
              <a:rPr lang="en-US" dirty="0" smtClean="0"/>
              <a:t>After reflexive verbs, you MUST use </a:t>
            </a:r>
            <a:r>
              <a:rPr lang="en-US" b="1" dirty="0" smtClean="0">
                <a:solidFill>
                  <a:schemeClr val="bg1"/>
                </a:solidFill>
              </a:rPr>
              <a:t>el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bg1"/>
                </a:solidFill>
              </a:rPr>
              <a:t>la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bg1"/>
                </a:solidFill>
              </a:rPr>
              <a:t>los</a:t>
            </a:r>
            <a:r>
              <a:rPr lang="en-US" dirty="0" smtClean="0"/>
              <a:t>, or </a:t>
            </a:r>
            <a:r>
              <a:rPr lang="en-US" b="1" dirty="0" err="1" smtClean="0">
                <a:solidFill>
                  <a:schemeClr val="bg1"/>
                </a:solidFill>
              </a:rPr>
              <a:t>las</a:t>
            </a:r>
            <a:r>
              <a:rPr lang="en-US" dirty="0" smtClean="0"/>
              <a:t> (direct </a:t>
            </a:r>
            <a:r>
              <a:rPr lang="en-US" dirty="0" err="1" smtClean="0"/>
              <a:t>articiles</a:t>
            </a:r>
            <a:r>
              <a:rPr lang="en-US" dirty="0" smtClean="0"/>
              <a:t>), with parts of the body or ___________.</a:t>
            </a:r>
          </a:p>
          <a:p>
            <a:endParaRPr lang="en-US" dirty="0" smtClean="0"/>
          </a:p>
          <a:p>
            <a:r>
              <a:rPr lang="en-US" dirty="0" err="1" smtClean="0"/>
              <a:t>Modelo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Traduce: Me </a:t>
            </a:r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lavar</a:t>
            </a:r>
            <a:r>
              <a:rPr lang="en-US" dirty="0" smtClean="0"/>
              <a:t> la </a:t>
            </a:r>
            <a:r>
              <a:rPr lang="en-US" dirty="0" err="1" smtClean="0"/>
              <a:t>cara</a:t>
            </a:r>
            <a:r>
              <a:rPr lang="en-US" dirty="0" smtClean="0"/>
              <a:t>=</a:t>
            </a:r>
            <a:endParaRPr lang="en-US" dirty="0"/>
          </a:p>
          <a:p>
            <a:pPr lvl="1"/>
            <a:r>
              <a:rPr lang="en-US" dirty="0" smtClean="0"/>
              <a:t>Now rewrite the same sentence joining the reflexive pronoun to the end of the infinitive. </a:t>
            </a:r>
          </a:p>
          <a:p>
            <a:pPr lvl="1"/>
            <a:r>
              <a:rPr lang="en-US" dirty="0"/>
              <a:t>=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with reflexive pronouns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7.1 vocabulary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14917" y="0"/>
            <a:ext cx="176958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Reflexive</a:t>
            </a:r>
            <a:endParaRPr lang="en-US" sz="32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72200" y="30171"/>
            <a:ext cx="179568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pronouns</a:t>
            </a:r>
            <a:endParaRPr lang="en-US" sz="32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12213" y="1295400"/>
            <a:ext cx="169706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infinitive</a:t>
            </a:r>
            <a:endParaRPr lang="en-US" sz="32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1187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00400" y="27709"/>
            <a:ext cx="5486400" cy="675409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Verbs can be used with reflexive pronouns that refer to the ______________ or with direct ______________ that are different from the ______________. </a:t>
            </a:r>
          </a:p>
          <a:p>
            <a:r>
              <a:rPr lang="en-US" dirty="0" smtClean="0"/>
              <a:t>DO NOT use a reflexive pronoun when the action is being done to someone other than the subject</a:t>
            </a:r>
          </a:p>
          <a:p>
            <a:r>
              <a:rPr lang="en-US" dirty="0" smtClean="0"/>
              <a:t>Use ______ when the subject is doing the action to another person. </a:t>
            </a:r>
          </a:p>
          <a:p>
            <a:r>
              <a:rPr lang="en-US" dirty="0" err="1" smtClean="0"/>
              <a:t>Modelo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Juan se </a:t>
            </a:r>
            <a:r>
              <a:rPr lang="en-US" dirty="0" err="1" smtClean="0"/>
              <a:t>acuesta</a:t>
            </a:r>
            <a:r>
              <a:rPr lang="en-US" dirty="0" smtClean="0"/>
              <a:t>=</a:t>
            </a:r>
          </a:p>
          <a:p>
            <a:pPr lvl="1"/>
            <a:r>
              <a:rPr lang="en-US" dirty="0" smtClean="0"/>
              <a:t>Juan </a:t>
            </a:r>
            <a:r>
              <a:rPr lang="en-US" dirty="0" err="1" smtClean="0"/>
              <a:t>acuesta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 los </a:t>
            </a:r>
            <a:r>
              <a:rPr lang="en-US" dirty="0" err="1" smtClean="0"/>
              <a:t>niños</a:t>
            </a:r>
            <a:r>
              <a:rPr lang="en-US" dirty="0" smtClean="0"/>
              <a:t>=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with reflexive pronouns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7.1 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13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practicar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Say what each person is going to wash. Translate each sentence into Spanish. </a:t>
            </a:r>
          </a:p>
          <a:p>
            <a:r>
              <a:rPr lang="en-US" dirty="0" err="1" smtClean="0"/>
              <a:t>Modelo</a:t>
            </a:r>
            <a:r>
              <a:rPr lang="en-US" dirty="0" smtClean="0"/>
              <a:t>: </a:t>
            </a:r>
            <a:r>
              <a:rPr lang="en-US" dirty="0" err="1" smtClean="0"/>
              <a:t>Yo</a:t>
            </a:r>
            <a:r>
              <a:rPr lang="en-US" dirty="0" smtClean="0"/>
              <a:t>/feet = Me </a:t>
            </a:r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lavar</a:t>
            </a:r>
            <a:r>
              <a:rPr lang="en-US" dirty="0" smtClean="0"/>
              <a:t> el pie. </a:t>
            </a:r>
          </a:p>
          <a:p>
            <a:r>
              <a:rPr lang="en-US" dirty="0" smtClean="0"/>
              <a:t>1. They/teeth =</a:t>
            </a:r>
          </a:p>
          <a:p>
            <a:r>
              <a:rPr lang="en-US" dirty="0" smtClean="0"/>
              <a:t>2. We/hair =</a:t>
            </a:r>
          </a:p>
          <a:p>
            <a:r>
              <a:rPr lang="en-US" dirty="0" smtClean="0"/>
              <a:t>3. You (</a:t>
            </a:r>
            <a:r>
              <a:rPr lang="en-US" dirty="0" err="1" smtClean="0"/>
              <a:t>i</a:t>
            </a:r>
            <a:r>
              <a:rPr lang="en-US" dirty="0" smtClean="0"/>
              <a:t>)/ hands  =</a:t>
            </a:r>
          </a:p>
          <a:p>
            <a:r>
              <a:rPr lang="en-US" dirty="0" smtClean="0"/>
              <a:t>Now translate the following into Spanish:</a:t>
            </a:r>
          </a:p>
          <a:p>
            <a:r>
              <a:rPr lang="en-US" dirty="0" smtClean="0"/>
              <a:t>1. I put on makeup =</a:t>
            </a:r>
          </a:p>
          <a:p>
            <a:r>
              <a:rPr lang="en-US" dirty="0" smtClean="0"/>
              <a:t>2. I put makeup on Carmen =</a:t>
            </a:r>
          </a:p>
          <a:p>
            <a:r>
              <a:rPr lang="en-US" dirty="0" smtClean="0"/>
              <a:t>Take out your 7.1 vocabulary, quiz your partner and write at least five sentences with different reflexive verbs.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607951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466</TotalTime>
  <Words>398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Thatch</vt:lpstr>
      <vt:lpstr>Verbs with reflexive pronouns </vt:lpstr>
      <vt:lpstr>¿Te acuerdas? </vt:lpstr>
      <vt:lpstr>Verbs with reflexive pronouns</vt:lpstr>
      <vt:lpstr>Verbs with reflexive pronouns </vt:lpstr>
      <vt:lpstr>Verbs with reflexive pronouns </vt:lpstr>
      <vt:lpstr>Verbs with reflexive pronouns</vt:lpstr>
      <vt:lpstr>Verbs with reflexive pronouns</vt:lpstr>
      <vt:lpstr>Vamos a practicar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Verbs with reflexive pronouns</dc:title>
  <dc:creator>Ellen Holmes</dc:creator>
  <cp:lastModifiedBy>Ellen Holmes</cp:lastModifiedBy>
  <cp:revision>9</cp:revision>
  <dcterms:created xsi:type="dcterms:W3CDTF">2013-01-17T12:27:55Z</dcterms:created>
  <dcterms:modified xsi:type="dcterms:W3CDTF">2013-01-17T20:14:22Z</dcterms:modified>
</cp:coreProperties>
</file>